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69" r:id="rId3"/>
    <p:sldId id="270" r:id="rId4"/>
    <p:sldId id="271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8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0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1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1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7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4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8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5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6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1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476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4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jona.karapinjalli@drejtesia.gov.a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TAKIMI I DYTE KONSULTATIV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PLANI I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VEPRIMIT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QEVERISJE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HAPUR 2020-2022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Komponenti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IV: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Luftën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Korrupsionit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Beneficial Ownership;  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 e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Integritetit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Ministria e Drejtësis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948" y="157655"/>
            <a:ext cx="2398438" cy="177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Alban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48" y="310055"/>
            <a:ext cx="2133600" cy="14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5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94290"/>
            <a:ext cx="10058400" cy="1450427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IV: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Luftën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Korrupsionit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Beneficial Ownership; 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 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Integritetit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69324"/>
            <a:ext cx="10058400" cy="29997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Prezantimi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draft-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Objektivi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“Planet e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Integritetit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rishikuar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Prioritizimit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Ministria e Drejtësis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634" y="157655"/>
            <a:ext cx="1271752" cy="77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Action Pl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172" y="4866291"/>
            <a:ext cx="3888828" cy="141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hy providing consultancy with integrity is more important than e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473" y="4806871"/>
            <a:ext cx="1324304" cy="153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0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70676"/>
              </p:ext>
            </p:extLst>
          </p:nvPr>
        </p:nvGraphicFramePr>
        <p:xfrm>
          <a:off x="1" y="4"/>
          <a:ext cx="12191998" cy="671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862">
                  <a:extLst>
                    <a:ext uri="{9D8B030D-6E8A-4147-A177-3AD203B41FA5}">
                      <a16:colId xmlns:a16="http://schemas.microsoft.com/office/drawing/2014/main" xmlns="" val="47123647"/>
                    </a:ext>
                  </a:extLst>
                </a:gridCol>
                <a:gridCol w="3268564">
                  <a:extLst>
                    <a:ext uri="{9D8B030D-6E8A-4147-A177-3AD203B41FA5}">
                      <a16:colId xmlns:a16="http://schemas.microsoft.com/office/drawing/2014/main" xmlns="" val="2875360581"/>
                    </a:ext>
                  </a:extLst>
                </a:gridCol>
                <a:gridCol w="1158971">
                  <a:extLst>
                    <a:ext uri="{9D8B030D-6E8A-4147-A177-3AD203B41FA5}">
                      <a16:colId xmlns:a16="http://schemas.microsoft.com/office/drawing/2014/main" xmlns="" val="1574152087"/>
                    </a:ext>
                  </a:extLst>
                </a:gridCol>
                <a:gridCol w="1380349">
                  <a:extLst>
                    <a:ext uri="{9D8B030D-6E8A-4147-A177-3AD203B41FA5}">
                      <a16:colId xmlns:a16="http://schemas.microsoft.com/office/drawing/2014/main" xmlns="" val="3759034426"/>
                    </a:ext>
                  </a:extLst>
                </a:gridCol>
                <a:gridCol w="859462">
                  <a:extLst>
                    <a:ext uri="{9D8B030D-6E8A-4147-A177-3AD203B41FA5}">
                      <a16:colId xmlns:a16="http://schemas.microsoft.com/office/drawing/2014/main" xmlns="" val="3168321234"/>
                    </a:ext>
                  </a:extLst>
                </a:gridCol>
                <a:gridCol w="898529">
                  <a:extLst>
                    <a:ext uri="{9D8B030D-6E8A-4147-A177-3AD203B41FA5}">
                      <a16:colId xmlns:a16="http://schemas.microsoft.com/office/drawing/2014/main" xmlns="" val="3970057878"/>
                    </a:ext>
                  </a:extLst>
                </a:gridCol>
                <a:gridCol w="1318494">
                  <a:extLst>
                    <a:ext uri="{9D8B030D-6E8A-4147-A177-3AD203B41FA5}">
                      <a16:colId xmlns:a16="http://schemas.microsoft.com/office/drawing/2014/main" xmlns="" val="3594560334"/>
                    </a:ext>
                  </a:extLst>
                </a:gridCol>
                <a:gridCol w="898529">
                  <a:extLst>
                    <a:ext uri="{9D8B030D-6E8A-4147-A177-3AD203B41FA5}">
                      <a16:colId xmlns:a16="http://schemas.microsoft.com/office/drawing/2014/main" xmlns="" val="723471195"/>
                    </a:ext>
                  </a:extLst>
                </a:gridCol>
                <a:gridCol w="625063">
                  <a:extLst>
                    <a:ext uri="{9D8B030D-6E8A-4147-A177-3AD203B41FA5}">
                      <a16:colId xmlns:a16="http://schemas.microsoft.com/office/drawing/2014/main" xmlns="" val="4041673114"/>
                    </a:ext>
                  </a:extLst>
                </a:gridCol>
                <a:gridCol w="690175">
                  <a:extLst>
                    <a:ext uri="{9D8B030D-6E8A-4147-A177-3AD203B41FA5}">
                      <a16:colId xmlns:a16="http://schemas.microsoft.com/office/drawing/2014/main" xmlns="" val="581998807"/>
                    </a:ext>
                  </a:extLst>
                </a:gridCol>
              </a:tblGrid>
              <a:tr h="20609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Plani i Veprimit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6028926"/>
                  </a:ext>
                </a:extLst>
              </a:tr>
              <a:tr h="20609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PARTNERITETI PER QEVERISJE TE HAPUR/OPEN GOVERNMENT PARTNERSHIP 2020-2022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961078"/>
                  </a:ext>
                </a:extLst>
              </a:tr>
              <a:tr h="2060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Institucionet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përgjegjëse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Institucione të tjera përgjegjëse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 i zbatimit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Kosto indikative (në mijë lekë) 2020-2022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Burimi i mbulimit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Hendeku financiar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:a16="http://schemas.microsoft.com/office/drawing/2014/main" xmlns="" val="1424232369"/>
                  </a:ext>
                </a:extLst>
              </a:tr>
              <a:tr h="605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 Fillimit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 Mbarimit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Buxhet Shteti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Financim i Huaj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40353"/>
                  </a:ext>
                </a:extLst>
              </a:tr>
              <a:tr h="20609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Qëllimi i Politikës: Qeverisja e hapur për luftën kundër korrupsionit 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0726063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OBJEKTIVI SPECIFIK </a:t>
                      </a:r>
                      <a:br>
                        <a:rPr lang="sv-SE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Planet e Integritetit</a:t>
                      </a:r>
                      <a:endParaRPr lang="sv-SE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:a16="http://schemas.microsoft.com/office/drawing/2014/main" xmlns="" val="3443361353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Dokumenti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Integriteti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hartuar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dhe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miratuar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970406965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Kryerja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vlerësimit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riskut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integritetit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1242496540"/>
                  </a:ext>
                </a:extLst>
              </a:tr>
              <a:tr h="605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Hartimi I një plani pune për vlerësimin e situatës/takime pune me stafin teknik të MD/Plani i Integritetit për MD i draftuar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3360985951"/>
                  </a:ext>
                </a:extLst>
              </a:tr>
              <a:tr h="605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Konsultim i draftit me stafin teknik të MD; ekspertizë teknike e fushës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Partnerë ndërkombëtarë/Ekspertë të huaj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2236570311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Miratimi dhe Publikimi i dokumentit PI të 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307483725"/>
                  </a:ext>
                </a:extLst>
              </a:tr>
              <a:tr h="605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Tryezë informimi/prezantimi të PI të MD me institucionet publike dhe OSHC/ Akademia/Grupet e interesit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OSHC/GI/Akademia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925415332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Miratimi dhe Publikimi I Metodologjisë së vlerësimit të riskut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1166870846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Transparencë e shtuar për institucionet e administratës publike mbi PI (e-buletine)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641516109"/>
                  </a:ext>
                </a:extLst>
              </a:tr>
              <a:tr h="605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pune për vlerësimin e situatës/takime pune me stafin teknik të ML/Plani i Integritetit për ML i draftuar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MD/ML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b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M I 2022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36" marR="6936" marT="6936" marB="0"/>
                </a:tc>
                <a:extLst>
                  <a:ext uri="{0D108BD9-81ED-4DB2-BD59-A6C34878D82A}">
                    <a16:rowId xmlns:a16="http://schemas.microsoft.com/office/drawing/2014/main" xmlns="" val="156848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49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97583"/>
              </p:ext>
            </p:extLst>
          </p:nvPr>
        </p:nvGraphicFramePr>
        <p:xfrm>
          <a:off x="0" y="0"/>
          <a:ext cx="12192001" cy="6739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67">
                  <a:extLst>
                    <a:ext uri="{9D8B030D-6E8A-4147-A177-3AD203B41FA5}">
                      <a16:colId xmlns:a16="http://schemas.microsoft.com/office/drawing/2014/main" xmlns="" val="3063606673"/>
                    </a:ext>
                  </a:extLst>
                </a:gridCol>
                <a:gridCol w="3307422">
                  <a:extLst>
                    <a:ext uri="{9D8B030D-6E8A-4147-A177-3AD203B41FA5}">
                      <a16:colId xmlns:a16="http://schemas.microsoft.com/office/drawing/2014/main" xmlns="" val="2397057660"/>
                    </a:ext>
                  </a:extLst>
                </a:gridCol>
                <a:gridCol w="1172752">
                  <a:extLst>
                    <a:ext uri="{9D8B030D-6E8A-4147-A177-3AD203B41FA5}">
                      <a16:colId xmlns:a16="http://schemas.microsoft.com/office/drawing/2014/main" xmlns="" val="610977525"/>
                    </a:ext>
                  </a:extLst>
                </a:gridCol>
                <a:gridCol w="1396759">
                  <a:extLst>
                    <a:ext uri="{9D8B030D-6E8A-4147-A177-3AD203B41FA5}">
                      <a16:colId xmlns:a16="http://schemas.microsoft.com/office/drawing/2014/main" xmlns="" val="1913860078"/>
                    </a:ext>
                  </a:extLst>
                </a:gridCol>
                <a:gridCol w="764264">
                  <a:extLst>
                    <a:ext uri="{9D8B030D-6E8A-4147-A177-3AD203B41FA5}">
                      <a16:colId xmlns:a16="http://schemas.microsoft.com/office/drawing/2014/main" xmlns="" val="2772304447"/>
                    </a:ext>
                  </a:extLst>
                </a:gridCol>
                <a:gridCol w="869682">
                  <a:extLst>
                    <a:ext uri="{9D8B030D-6E8A-4147-A177-3AD203B41FA5}">
                      <a16:colId xmlns:a16="http://schemas.microsoft.com/office/drawing/2014/main" xmlns="" val="67890597"/>
                    </a:ext>
                  </a:extLst>
                </a:gridCol>
                <a:gridCol w="1334170">
                  <a:extLst>
                    <a:ext uri="{9D8B030D-6E8A-4147-A177-3AD203B41FA5}">
                      <a16:colId xmlns:a16="http://schemas.microsoft.com/office/drawing/2014/main" xmlns="" val="2246113418"/>
                    </a:ext>
                  </a:extLst>
                </a:gridCol>
                <a:gridCol w="909210">
                  <a:extLst>
                    <a:ext uri="{9D8B030D-6E8A-4147-A177-3AD203B41FA5}">
                      <a16:colId xmlns:a16="http://schemas.microsoft.com/office/drawing/2014/main" xmlns="" val="4283208131"/>
                    </a:ext>
                  </a:extLst>
                </a:gridCol>
                <a:gridCol w="632495">
                  <a:extLst>
                    <a:ext uri="{9D8B030D-6E8A-4147-A177-3AD203B41FA5}">
                      <a16:colId xmlns:a16="http://schemas.microsoft.com/office/drawing/2014/main" xmlns="" val="1974175192"/>
                    </a:ext>
                  </a:extLst>
                </a:gridCol>
                <a:gridCol w="698380">
                  <a:extLst>
                    <a:ext uri="{9D8B030D-6E8A-4147-A177-3AD203B41FA5}">
                      <a16:colId xmlns:a16="http://schemas.microsoft.com/office/drawing/2014/main" xmlns="" val="2772692277"/>
                    </a:ext>
                  </a:extLst>
                </a:gridCol>
              </a:tblGrid>
              <a:tr h="436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Analizë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gjithëpërfshirëse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mbi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zbatueshmërinë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PI </a:t>
                      </a:r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extLst>
                  <a:ext uri="{0D108BD9-81ED-4DB2-BD59-A6C34878D82A}">
                    <a16:rowId xmlns:a16="http://schemas.microsoft.com/office/drawing/2014/main" xmlns="" val="2904153724"/>
                  </a:ext>
                </a:extLst>
              </a:tr>
              <a:tr h="780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Hartimi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metodologjisë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metodologjik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kryerjen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raportit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monitorimit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zbatueshmërisë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extLst>
                  <a:ext uri="{0D108BD9-81ED-4DB2-BD59-A6C34878D82A}">
                    <a16:rowId xmlns:a16="http://schemas.microsoft.com/office/drawing/2014/main" xmlns="" val="3072306293"/>
                  </a:ext>
                </a:extLst>
              </a:tr>
              <a:tr h="650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përgatitjen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raportit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monitorimit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vlerësimit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zbatimit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extLst>
                  <a:ext uri="{0D108BD9-81ED-4DB2-BD59-A6C34878D82A}">
                    <a16:rowId xmlns:a16="http://schemas.microsoft.com/office/drawing/2014/main" xmlns="" val="4105281051"/>
                  </a:ext>
                </a:extLst>
              </a:tr>
              <a:tr h="8651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Konsultimi I raportit të monitorimit të zbatimit të PI të MD me Grupet e Interesit/OSHC nëpërmjet takimeve informuese/tryeza pune/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GI/OSHC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extLst>
                  <a:ext uri="{0D108BD9-81ED-4DB2-BD59-A6C34878D82A}">
                    <a16:rowId xmlns:a16="http://schemas.microsoft.com/office/drawing/2014/main" xmlns="" val="3850438260"/>
                  </a:ext>
                </a:extLst>
              </a:tr>
              <a:tr h="9734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Raport vlerësimi i kryer për zbatueshmërinë e PI të MD kryhet çdo 1 vit (2 raporte të brenshme/çdo 6 muaj) gjatë kohës së zbatimit të planit.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extLst>
                  <a:ext uri="{0D108BD9-81ED-4DB2-BD59-A6C34878D82A}">
                    <a16:rowId xmlns:a16="http://schemas.microsoft.com/office/drawing/2014/main" xmlns="" val="2416329573"/>
                  </a:ext>
                </a:extLst>
              </a:tr>
              <a:tr h="457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Përgatitja e rekomandimeve bazuar mbi gjetjet e vlerësimit të kryer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extLst>
                  <a:ext uri="{0D108BD9-81ED-4DB2-BD59-A6C34878D82A}">
                    <a16:rowId xmlns:a16="http://schemas.microsoft.com/office/drawing/2014/main" xmlns="" val="3160196990"/>
                  </a:ext>
                </a:extLst>
              </a:tr>
              <a:tr h="9734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Konsultimi i rekomandimeve bazuar mbi gjetjet e vlerësimit të kryer  të PI të MD me Grupet e Interesit/OSHC nëpërmjet takimeve informuese/tryeza pune/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GI/OSHC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extLst>
                  <a:ext uri="{0D108BD9-81ED-4DB2-BD59-A6C34878D82A}">
                    <a16:rowId xmlns:a16="http://schemas.microsoft.com/office/drawing/2014/main" xmlns="" val="3589411464"/>
                  </a:ext>
                </a:extLst>
              </a:tr>
              <a:tr h="436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Rishikimi I PI (në mbështetje të rekomandimeve të lëna)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GI/OSHC/Akademia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extLst>
                  <a:ext uri="{0D108BD9-81ED-4DB2-BD59-A6C34878D82A}">
                    <a16:rowId xmlns:a16="http://schemas.microsoft.com/office/drawing/2014/main" xmlns="" val="608825560"/>
                  </a:ext>
                </a:extLst>
              </a:tr>
              <a:tr h="11667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Mekanizma bashkëpunimi me OSHC/GI/Akademia për promovimin e zbatueshmërisë së PI në institucionet e administratës së qeverisjes qendrore (tryezë pune/seminar/newsletter)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OSHC/GI/Akademia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1" marR="7301" marT="7301" marB="0" anchor="ctr"/>
                </a:tc>
                <a:extLst>
                  <a:ext uri="{0D108BD9-81ED-4DB2-BD59-A6C34878D82A}">
                    <a16:rowId xmlns:a16="http://schemas.microsoft.com/office/drawing/2014/main" xmlns="" val="4010798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86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MATRICA  E PRIORITIZIMIT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Verifikueshmëria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Matshëm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Përgjigjshëm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Kufizuar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Impakti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Potencial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OGP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Transparenca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Pjesëmarrja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qytetare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llogaridhënia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Pjesëmarrja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Angazhimi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Shoqërisë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ivile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Realizueshmëria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Përafrimi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The sustainability of civil society organisations in Botswana - The African  Network of Youth Policy Expe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014" y="3216166"/>
            <a:ext cx="3541985" cy="311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inistria e Drejtësisë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634" y="157655"/>
            <a:ext cx="1271751" cy="78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ubmitting an article? Think. Check. Submit. - Author Servic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4" y="0"/>
            <a:ext cx="1902372" cy="184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3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jona.karapinjalli@drejtesia.gov.al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8" name="Picture 8" descr="Hotel Hideaway Beach Resort | Contact 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103"/>
            <a:ext cx="4067503" cy="163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0" name="Picture 10" descr="Fearful Symmetry: Can We Solve Ideal Lattice Problems Efficiently? - ppt  video online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52" y="1737359"/>
            <a:ext cx="11098924" cy="455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Ministria e Drejtësisë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526" y="157655"/>
            <a:ext cx="950860" cy="70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262</TotalTime>
  <Words>614</Words>
  <Application>Microsoft Office PowerPoint</Application>
  <PresentationFormat>Widescreen</PresentationFormat>
  <Paragraphs>217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Times New Roman</vt:lpstr>
      <vt:lpstr>Wingdings</vt:lpstr>
      <vt:lpstr>Retrospect</vt:lpstr>
      <vt:lpstr>TAKIMI I DYTE KONSULTATIV  DRAFT PLANI I VEPRIMIT PER QEVERISJE TE HAPUR 2020-2022 </vt:lpstr>
      <vt:lpstr>Komponenti IV: Qeverisje e Hapur për Luftën Kundër Korrupsionit (Beneficial Ownership;  Planet e Integritetit) </vt:lpstr>
      <vt:lpstr>PowerPoint Presentation</vt:lpstr>
      <vt:lpstr>PowerPoint Presentation</vt:lpstr>
      <vt:lpstr>MATRICA  E PRIORITIZIMIT</vt:lpstr>
      <vt:lpstr>jona.karapinjalli@drejtesia.gov.al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 i Qeverisjes së Hapur (PQH)</dc:title>
  <dc:creator>Jona Karapinjalli</dc:creator>
  <cp:lastModifiedBy>Rovena Pregja</cp:lastModifiedBy>
  <cp:revision>30</cp:revision>
  <dcterms:created xsi:type="dcterms:W3CDTF">2020-09-24T09:59:11Z</dcterms:created>
  <dcterms:modified xsi:type="dcterms:W3CDTF">2020-10-21T15:17:36Z</dcterms:modified>
</cp:coreProperties>
</file>