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59" r:id="rId3"/>
    <p:sldId id="269" r:id="rId4"/>
    <p:sldId id="261" r:id="rId5"/>
    <p:sldId id="262" r:id="rId6"/>
    <p:sldId id="265" r:id="rId7"/>
    <p:sldId id="267" r:id="rId8"/>
    <p:sldId id="268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81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90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611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15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970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34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282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35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960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0DF5E60-9974-AC48-9591-99C2BB44B7CF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913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94764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40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mailto:jona.karapinjalli@drejtesia.gov.a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Plani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Veprimit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Partneritetit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Qeverisje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ë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Hapur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(PQH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2020-2022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Komponenti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IV: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Qeverisje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Hapur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Luftën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Korrupsionit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 descr="Ministria e Drejtësisë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948" y="157655"/>
            <a:ext cx="2398438" cy="1776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Alban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48" y="310055"/>
            <a:ext cx="2133600" cy="147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51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Plani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Veprimit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Partneritetit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Qeverisje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Hapur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2020-2022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Komponenti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Qeverisje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Hapur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Qasjen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Drejtësi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Komponenti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Qeverisje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Hapur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Qeverisjen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Dixhitale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Shërbimet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Komponenti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Qeverisje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Hapur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Transparencën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Fiskale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Komponenti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IV: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Qeverisje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Hapur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Luftën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Korrupsionit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Beneficial Ownership; 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Planet e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Integritetit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5627" y="3857414"/>
            <a:ext cx="3216165" cy="2480324"/>
          </a:xfrm>
          <a:prstGeom prst="rect">
            <a:avLst/>
          </a:prstGeom>
        </p:spPr>
      </p:pic>
      <p:pic>
        <p:nvPicPr>
          <p:cNvPr id="17" name="Picture 4" descr="For some it's not about people, nor ethics; just numbers. | astraea –  Artic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317" y="4041286"/>
            <a:ext cx="3983421" cy="2296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Ministria e Drejtësisë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6182" y="157655"/>
            <a:ext cx="1050204" cy="777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73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94290"/>
            <a:ext cx="10058400" cy="1450427"/>
          </a:xfrm>
        </p:spPr>
        <p:txBody>
          <a:bodyPr>
            <a:normAutofit/>
          </a:bodyPr>
          <a:lstStyle/>
          <a:p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Plani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Veprimit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Partneritetit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Qeverisje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Hapur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2020-2022</a:t>
            </a:r>
            <a:b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Komponenti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IV: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Qeverisje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Hapur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Luftën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Korrupsionit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Beneficial Ownership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Planet e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Integritetit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869324"/>
            <a:ext cx="10058400" cy="299977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Prezantimi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draft-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Planit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Veprimit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Qeverisje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Hapur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Objektivi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specifik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“Planet e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Integritetit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Prezantimi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Matricës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Prioritizimit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Ministria e Drejtësisë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4634" y="157655"/>
            <a:ext cx="1271752" cy="777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Action Pla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3172" y="4866291"/>
            <a:ext cx="3888828" cy="1415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Why providing consultancy with integrity is more important than e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473" y="4806871"/>
            <a:ext cx="1324304" cy="153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082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571579"/>
              </p:ext>
            </p:extLst>
          </p:nvPr>
        </p:nvGraphicFramePr>
        <p:xfrm>
          <a:off x="-1" y="2"/>
          <a:ext cx="12192002" cy="7148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7738">
                  <a:extLst>
                    <a:ext uri="{9D8B030D-6E8A-4147-A177-3AD203B41FA5}">
                      <a16:colId xmlns:a16="http://schemas.microsoft.com/office/drawing/2014/main" xmlns="" val="3820487673"/>
                    </a:ext>
                  </a:extLst>
                </a:gridCol>
                <a:gridCol w="3339909">
                  <a:extLst>
                    <a:ext uri="{9D8B030D-6E8A-4147-A177-3AD203B41FA5}">
                      <a16:colId xmlns:a16="http://schemas.microsoft.com/office/drawing/2014/main" xmlns="" val="4208575936"/>
                    </a:ext>
                  </a:extLst>
                </a:gridCol>
                <a:gridCol w="1184271">
                  <a:extLst>
                    <a:ext uri="{9D8B030D-6E8A-4147-A177-3AD203B41FA5}">
                      <a16:colId xmlns:a16="http://schemas.microsoft.com/office/drawing/2014/main" xmlns="" val="1666585682"/>
                    </a:ext>
                  </a:extLst>
                </a:gridCol>
                <a:gridCol w="1410480">
                  <a:extLst>
                    <a:ext uri="{9D8B030D-6E8A-4147-A177-3AD203B41FA5}">
                      <a16:colId xmlns:a16="http://schemas.microsoft.com/office/drawing/2014/main" xmlns="" val="338172163"/>
                    </a:ext>
                  </a:extLst>
                </a:gridCol>
                <a:gridCol w="612094">
                  <a:extLst>
                    <a:ext uri="{9D8B030D-6E8A-4147-A177-3AD203B41FA5}">
                      <a16:colId xmlns:a16="http://schemas.microsoft.com/office/drawing/2014/main" xmlns="" val="1332065977"/>
                    </a:ext>
                  </a:extLst>
                </a:gridCol>
                <a:gridCol w="918144">
                  <a:extLst>
                    <a:ext uri="{9D8B030D-6E8A-4147-A177-3AD203B41FA5}">
                      <a16:colId xmlns:a16="http://schemas.microsoft.com/office/drawing/2014/main" xmlns="" val="2433595568"/>
                    </a:ext>
                  </a:extLst>
                </a:gridCol>
                <a:gridCol w="351158">
                  <a:extLst>
                    <a:ext uri="{9D8B030D-6E8A-4147-A177-3AD203B41FA5}">
                      <a16:colId xmlns:a16="http://schemas.microsoft.com/office/drawing/2014/main" xmlns="" val="3609969739"/>
                    </a:ext>
                  </a:extLst>
                </a:gridCol>
                <a:gridCol w="996115">
                  <a:extLst>
                    <a:ext uri="{9D8B030D-6E8A-4147-A177-3AD203B41FA5}">
                      <a16:colId xmlns:a16="http://schemas.microsoft.com/office/drawing/2014/main" xmlns="" val="3973360726"/>
                    </a:ext>
                  </a:extLst>
                </a:gridCol>
                <a:gridCol w="918144">
                  <a:extLst>
                    <a:ext uri="{9D8B030D-6E8A-4147-A177-3AD203B41FA5}">
                      <a16:colId xmlns:a16="http://schemas.microsoft.com/office/drawing/2014/main" xmlns="" val="2137634000"/>
                    </a:ext>
                  </a:extLst>
                </a:gridCol>
                <a:gridCol w="638708">
                  <a:extLst>
                    <a:ext uri="{9D8B030D-6E8A-4147-A177-3AD203B41FA5}">
                      <a16:colId xmlns:a16="http://schemas.microsoft.com/office/drawing/2014/main" xmlns="" val="1556173737"/>
                    </a:ext>
                  </a:extLst>
                </a:gridCol>
                <a:gridCol w="705241">
                  <a:extLst>
                    <a:ext uri="{9D8B030D-6E8A-4147-A177-3AD203B41FA5}">
                      <a16:colId xmlns:a16="http://schemas.microsoft.com/office/drawing/2014/main" xmlns="" val="3288356599"/>
                    </a:ext>
                  </a:extLst>
                </a:gridCol>
              </a:tblGrid>
              <a:tr h="277548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Plani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Veprimit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5384450"/>
                  </a:ext>
                </a:extLst>
              </a:tr>
              <a:tr h="277548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PARTNERITETI PER QEVERISJE TE HAPUR/OPEN GOVERNMENT PARTNERSHIP 2020-2022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87337972"/>
                  </a:ext>
                </a:extLst>
              </a:tr>
              <a:tr h="2775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Nr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Institucionet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përgjegjëse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Institucione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të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tjera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përgjegjëse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Afati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zbatimit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Kosto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indikative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në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mijë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lekë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2020-2022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Burimi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mbulimit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Hendeku financiar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extLst>
                  <a:ext uri="{0D108BD9-81ED-4DB2-BD59-A6C34878D82A}">
                    <a16:rowId xmlns:a16="http://schemas.microsoft.com/office/drawing/2014/main" xmlns="" val="1653814295"/>
                  </a:ext>
                </a:extLst>
              </a:tr>
              <a:tr h="5989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Afati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Fillimit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Afati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Mbarimit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Buxhet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Shteti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Huaj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8236263"/>
                  </a:ext>
                </a:extLst>
              </a:tr>
              <a:tr h="358136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Qëllimi</a:t>
                      </a:r>
                      <a:r>
                        <a:rPr lang="en-US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Politikës</a:t>
                      </a:r>
                      <a:r>
                        <a:rPr lang="en-US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b="1" u="none" strike="noStrike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Qeverisja</a:t>
                      </a:r>
                      <a:r>
                        <a:rPr lang="en-US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sz="1400" b="1" u="none" strike="noStrike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hapur</a:t>
                      </a:r>
                      <a:r>
                        <a:rPr lang="en-US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për</a:t>
                      </a:r>
                      <a:r>
                        <a:rPr lang="en-US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luftën</a:t>
                      </a:r>
                      <a:r>
                        <a:rPr lang="en-US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kundër</a:t>
                      </a:r>
                      <a:r>
                        <a:rPr lang="en-US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korrupsionit</a:t>
                      </a:r>
                      <a:r>
                        <a:rPr lang="en-US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7800094"/>
                  </a:ext>
                </a:extLst>
              </a:tr>
              <a:tr h="701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OBJEKTIVI </a:t>
                      </a:r>
                      <a:r>
                        <a:rPr lang="sv-SE" sz="14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Specifik</a:t>
                      </a:r>
                      <a:r>
                        <a:rPr lang="sv-SE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sv-SE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sv-SE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Planet e Integritetit</a:t>
                      </a:r>
                      <a:endParaRPr lang="sv-SE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extLst>
                  <a:ext uri="{0D108BD9-81ED-4DB2-BD59-A6C34878D82A}">
                    <a16:rowId xmlns:a16="http://schemas.microsoft.com/office/drawing/2014/main" xmlns="" val="2362116706"/>
                  </a:ext>
                </a:extLst>
              </a:tr>
              <a:tr h="4236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Dokumenti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Plan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Integriteti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hartuar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dhe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miratuar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extLst>
                  <a:ext uri="{0D108BD9-81ED-4DB2-BD59-A6C34878D82A}">
                    <a16:rowId xmlns:a16="http://schemas.microsoft.com/office/drawing/2014/main" xmlns="" val="4186969655"/>
                  </a:ext>
                </a:extLst>
              </a:tr>
              <a:tr h="671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pune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për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vlerësimin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situatës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takime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pune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stafin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teknik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MD/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Plani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Integritetit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për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MD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draftuar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OSHC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 2020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 2020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në proces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extLst>
                  <a:ext uri="{0D108BD9-81ED-4DB2-BD59-A6C34878D82A}">
                    <a16:rowId xmlns:a16="http://schemas.microsoft.com/office/drawing/2014/main" xmlns="" val="3477567880"/>
                  </a:ext>
                </a:extLst>
              </a:tr>
              <a:tr h="891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Konsultim i draftit me stafin teknik të MD; ekspertizë teknike e fushës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Partnerë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ndërkombëtarë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Ekspertë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huaj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 2020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 2020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në proces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extLst>
                  <a:ext uri="{0D108BD9-81ED-4DB2-BD59-A6C34878D82A}">
                    <a16:rowId xmlns:a16="http://schemas.microsoft.com/office/drawing/2014/main" xmlns="" val="2487545569"/>
                  </a:ext>
                </a:extLst>
              </a:tr>
              <a:tr h="4889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Miratimi i dokumentit PI të MD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II 2020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II 2020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në proces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extLst>
                  <a:ext uri="{0D108BD9-81ED-4DB2-BD59-A6C34878D82A}">
                    <a16:rowId xmlns:a16="http://schemas.microsoft.com/office/drawing/2014/main" xmlns="" val="1312949979"/>
                  </a:ext>
                </a:extLst>
              </a:tr>
              <a:tr h="5404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Tryezë informimi/prezantimi të PI të MD me institucionet publike dhe OSHC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OSHC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II 2020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II 2020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extLst>
                  <a:ext uri="{0D108BD9-81ED-4DB2-BD59-A6C34878D82A}">
                    <a16:rowId xmlns:a16="http://schemas.microsoft.com/office/drawing/2014/main" xmlns="" val="139466838"/>
                  </a:ext>
                </a:extLst>
              </a:tr>
              <a:tr h="6865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Transparencë e shtuar për institucionet e administratës publike mbi PI (e-buletine)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 2021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 2021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extLst>
                  <a:ext uri="{0D108BD9-81ED-4DB2-BD59-A6C34878D82A}">
                    <a16:rowId xmlns:a16="http://schemas.microsoft.com/office/drawing/2014/main" xmlns="" val="3485851207"/>
                  </a:ext>
                </a:extLst>
              </a:tr>
              <a:tr h="7450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 pune për vlerësimin e situatës/takime pune me stafin teknik të ML/Plani i Integritetit për ML i draftuar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b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OSHC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M I 2022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II 2022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extLst>
                  <a:ext uri="{0D108BD9-81ED-4DB2-BD59-A6C34878D82A}">
                    <a16:rowId xmlns:a16="http://schemas.microsoft.com/office/drawing/2014/main" xmlns="" val="448779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667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917253"/>
              </p:ext>
            </p:extLst>
          </p:nvPr>
        </p:nvGraphicFramePr>
        <p:xfrm>
          <a:off x="-1" y="1"/>
          <a:ext cx="12192002" cy="65678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7738">
                  <a:extLst>
                    <a:ext uri="{9D8B030D-6E8A-4147-A177-3AD203B41FA5}">
                      <a16:colId xmlns:a16="http://schemas.microsoft.com/office/drawing/2014/main" xmlns="" val="3478124161"/>
                    </a:ext>
                  </a:extLst>
                </a:gridCol>
                <a:gridCol w="3339909">
                  <a:extLst>
                    <a:ext uri="{9D8B030D-6E8A-4147-A177-3AD203B41FA5}">
                      <a16:colId xmlns:a16="http://schemas.microsoft.com/office/drawing/2014/main" xmlns="" val="1285031665"/>
                    </a:ext>
                  </a:extLst>
                </a:gridCol>
                <a:gridCol w="1184271">
                  <a:extLst>
                    <a:ext uri="{9D8B030D-6E8A-4147-A177-3AD203B41FA5}">
                      <a16:colId xmlns:a16="http://schemas.microsoft.com/office/drawing/2014/main" xmlns="" val="172734381"/>
                    </a:ext>
                  </a:extLst>
                </a:gridCol>
                <a:gridCol w="1410480">
                  <a:extLst>
                    <a:ext uri="{9D8B030D-6E8A-4147-A177-3AD203B41FA5}">
                      <a16:colId xmlns:a16="http://schemas.microsoft.com/office/drawing/2014/main" xmlns="" val="1268696297"/>
                    </a:ext>
                  </a:extLst>
                </a:gridCol>
                <a:gridCol w="612094">
                  <a:extLst>
                    <a:ext uri="{9D8B030D-6E8A-4147-A177-3AD203B41FA5}">
                      <a16:colId xmlns:a16="http://schemas.microsoft.com/office/drawing/2014/main" xmlns="" val="1847629730"/>
                    </a:ext>
                  </a:extLst>
                </a:gridCol>
                <a:gridCol w="918144">
                  <a:extLst>
                    <a:ext uri="{9D8B030D-6E8A-4147-A177-3AD203B41FA5}">
                      <a16:colId xmlns:a16="http://schemas.microsoft.com/office/drawing/2014/main" xmlns="" val="3822305382"/>
                    </a:ext>
                  </a:extLst>
                </a:gridCol>
                <a:gridCol w="1347273">
                  <a:extLst>
                    <a:ext uri="{9D8B030D-6E8A-4147-A177-3AD203B41FA5}">
                      <a16:colId xmlns:a16="http://schemas.microsoft.com/office/drawing/2014/main" xmlns="" val="3147089271"/>
                    </a:ext>
                  </a:extLst>
                </a:gridCol>
                <a:gridCol w="918144">
                  <a:extLst>
                    <a:ext uri="{9D8B030D-6E8A-4147-A177-3AD203B41FA5}">
                      <a16:colId xmlns:a16="http://schemas.microsoft.com/office/drawing/2014/main" xmlns="" val="258790469"/>
                    </a:ext>
                  </a:extLst>
                </a:gridCol>
                <a:gridCol w="638708">
                  <a:extLst>
                    <a:ext uri="{9D8B030D-6E8A-4147-A177-3AD203B41FA5}">
                      <a16:colId xmlns:a16="http://schemas.microsoft.com/office/drawing/2014/main" xmlns="" val="3331818558"/>
                    </a:ext>
                  </a:extLst>
                </a:gridCol>
                <a:gridCol w="705241">
                  <a:extLst>
                    <a:ext uri="{9D8B030D-6E8A-4147-A177-3AD203B41FA5}">
                      <a16:colId xmlns:a16="http://schemas.microsoft.com/office/drawing/2014/main" xmlns="" val="2788630414"/>
                    </a:ext>
                  </a:extLst>
                </a:gridCol>
              </a:tblGrid>
              <a:tr h="231518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Plani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Veprimit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9315444"/>
                  </a:ext>
                </a:extLst>
              </a:tr>
              <a:tr h="322857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PARTNERITETI PER QEVERISJE TE HAPUR/OPEN GOVERNMENT PARTNERSHIP 2020-2022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8727675"/>
                  </a:ext>
                </a:extLst>
              </a:tr>
              <a:tr h="3228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Nr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Institucionet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përgjegjëse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Institucione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të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tjera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përgjegjëse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Afati i zbatimit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Kosto indikative (në mijë lekë) 2020-2022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Burimi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mbulimit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Hendeku financiar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extLst>
                  <a:ext uri="{0D108BD9-81ED-4DB2-BD59-A6C34878D82A}">
                    <a16:rowId xmlns:a16="http://schemas.microsoft.com/office/drawing/2014/main" xmlns="" val="1025395245"/>
                  </a:ext>
                </a:extLst>
              </a:tr>
              <a:tr h="6966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Afati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Fillimit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Afati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Mbarimit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Buxhet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Shteti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Huaj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5930360"/>
                  </a:ext>
                </a:extLst>
              </a:tr>
              <a:tr h="322857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Qëllimi</a:t>
                      </a:r>
                      <a:r>
                        <a:rPr lang="en-US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Politikës</a:t>
                      </a:r>
                      <a:r>
                        <a:rPr lang="en-US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b="1" u="none" strike="noStrike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Qeverisja</a:t>
                      </a:r>
                      <a:r>
                        <a:rPr lang="en-US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sz="1400" b="1" u="none" strike="noStrike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hapur</a:t>
                      </a:r>
                      <a:r>
                        <a:rPr lang="en-US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për</a:t>
                      </a:r>
                      <a:r>
                        <a:rPr lang="en-US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luftën</a:t>
                      </a:r>
                      <a:r>
                        <a:rPr lang="en-US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kundër</a:t>
                      </a:r>
                      <a:r>
                        <a:rPr lang="en-US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korrupsionit</a:t>
                      </a:r>
                      <a:r>
                        <a:rPr lang="en-US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41342948"/>
                  </a:ext>
                </a:extLst>
              </a:tr>
              <a:tr h="8156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Analizë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gjithëpërfshirëse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mbi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zbatueshmërinë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PI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në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MD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extLst>
                  <a:ext uri="{0D108BD9-81ED-4DB2-BD59-A6C34878D82A}">
                    <a16:rowId xmlns:a16="http://schemas.microsoft.com/office/drawing/2014/main" xmlns="" val="2580389974"/>
                  </a:ext>
                </a:extLst>
              </a:tr>
              <a:tr h="5687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Grup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pune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për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përgatitjen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raportit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vlerësimit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zbatimit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PI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MD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OSHC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II 2021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II 2021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në proces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extLst>
                  <a:ext uri="{0D108BD9-81ED-4DB2-BD59-A6C34878D82A}">
                    <a16:rowId xmlns:a16="http://schemas.microsoft.com/office/drawing/2014/main" xmlns="" val="4088432021"/>
                  </a:ext>
                </a:extLst>
              </a:tr>
              <a:tr h="7816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Takime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informuese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bashkëpunim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mbi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monitorimin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zbatueshmërinë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PI me OSHC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OSHC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 2021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II 2022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në proces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extLst>
                  <a:ext uri="{0D108BD9-81ED-4DB2-BD59-A6C34878D82A}">
                    <a16:rowId xmlns:a16="http://schemas.microsoft.com/office/drawing/2014/main" xmlns="" val="2487922990"/>
                  </a:ext>
                </a:extLst>
              </a:tr>
              <a:tr h="10365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Raport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vlerësimi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kryer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për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zbatueshmërinë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PI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MD (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kryhet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çdo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muaj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gjatë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kohës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zbatimit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planit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OSHC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II 2021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II 2022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në proces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extLst>
                  <a:ext uri="{0D108BD9-81ED-4DB2-BD59-A6C34878D82A}">
                    <a16:rowId xmlns:a16="http://schemas.microsoft.com/office/drawing/2014/main" xmlns="" val="3905149520"/>
                  </a:ext>
                </a:extLst>
              </a:tr>
              <a:tr h="5687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Përgatitja e rekomandimeve bazuar mbi gjetjet e vlerësimit të kryer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OSHC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II 2021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II 2022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në proces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extLst>
                  <a:ext uri="{0D108BD9-81ED-4DB2-BD59-A6C34878D82A}">
                    <a16:rowId xmlns:a16="http://schemas.microsoft.com/office/drawing/2014/main" xmlns="" val="2863643008"/>
                  </a:ext>
                </a:extLst>
              </a:tr>
              <a:tr h="8996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Mekanizma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bashkëpunimi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 OSHC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për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promovimin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zbatueshmërisë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PI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institucionet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administratës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qeverisjes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qendrore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tryezë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pune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/seminar/newsletter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OSHC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II 2022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 II 2022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në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8" marR="8448" marT="8448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48" marR="8448" marT="8448" marB="0" anchor="ctr"/>
                </a:tc>
                <a:extLst>
                  <a:ext uri="{0D108BD9-81ED-4DB2-BD59-A6C34878D82A}">
                    <a16:rowId xmlns:a16="http://schemas.microsoft.com/office/drawing/2014/main" xmlns="" val="3132269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42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MATRICA  E PRIORITIZIMIT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Verifikueshmëria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Specifik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Matshëm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Përgjigjshëm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Kufizuar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Impakti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Potencial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Relevanca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OGP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Transparenca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Pjesëmarrja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qytetare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llogaridhënia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Pjesëmarrja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Publike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Angazhimi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Shoqërisë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ivile</a:t>
            </a:r>
            <a:endParaRPr lang="en-US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Realizueshmëria</a:t>
            </a:r>
            <a:endParaRPr lang="en-US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Përafrimi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prioritetet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Lokale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Kombëtare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Ndërkombëtare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20" name="Picture 4" descr="The sustainability of civil society organisations in Botswana - The African  Network of Youth Policy Exper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0014" y="3216166"/>
            <a:ext cx="3541985" cy="311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Ministria e Drejtësisë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4634" y="157655"/>
            <a:ext cx="1271751" cy="786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Submitting an article? Think. Check. Submit. - Author Servic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4" y="0"/>
            <a:ext cx="1902372" cy="1845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38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924585"/>
              </p:ext>
            </p:extLst>
          </p:nvPr>
        </p:nvGraphicFramePr>
        <p:xfrm>
          <a:off x="-2" y="2"/>
          <a:ext cx="12192002" cy="67106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7561">
                  <a:extLst>
                    <a:ext uri="{9D8B030D-6E8A-4147-A177-3AD203B41FA5}">
                      <a16:colId xmlns:a16="http://schemas.microsoft.com/office/drawing/2014/main" xmlns="" val="34212390"/>
                    </a:ext>
                  </a:extLst>
                </a:gridCol>
                <a:gridCol w="494813">
                  <a:extLst>
                    <a:ext uri="{9D8B030D-6E8A-4147-A177-3AD203B41FA5}">
                      <a16:colId xmlns:a16="http://schemas.microsoft.com/office/drawing/2014/main" xmlns="" val="1795821763"/>
                    </a:ext>
                  </a:extLst>
                </a:gridCol>
                <a:gridCol w="2987427">
                  <a:extLst>
                    <a:ext uri="{9D8B030D-6E8A-4147-A177-3AD203B41FA5}">
                      <a16:colId xmlns:a16="http://schemas.microsoft.com/office/drawing/2014/main" xmlns="" val="602915043"/>
                    </a:ext>
                  </a:extLst>
                </a:gridCol>
                <a:gridCol w="2548099">
                  <a:extLst>
                    <a:ext uri="{9D8B030D-6E8A-4147-A177-3AD203B41FA5}">
                      <a16:colId xmlns:a16="http://schemas.microsoft.com/office/drawing/2014/main" xmlns="" val="2418468019"/>
                    </a:ext>
                  </a:extLst>
                </a:gridCol>
                <a:gridCol w="1650806">
                  <a:extLst>
                    <a:ext uri="{9D8B030D-6E8A-4147-A177-3AD203B41FA5}">
                      <a16:colId xmlns:a16="http://schemas.microsoft.com/office/drawing/2014/main" xmlns="" val="292316279"/>
                    </a:ext>
                  </a:extLst>
                </a:gridCol>
                <a:gridCol w="1650806">
                  <a:extLst>
                    <a:ext uri="{9D8B030D-6E8A-4147-A177-3AD203B41FA5}">
                      <a16:colId xmlns:a16="http://schemas.microsoft.com/office/drawing/2014/main" xmlns="" val="598706803"/>
                    </a:ext>
                  </a:extLst>
                </a:gridCol>
                <a:gridCol w="2292490">
                  <a:extLst>
                    <a:ext uri="{9D8B030D-6E8A-4147-A177-3AD203B41FA5}">
                      <a16:colId xmlns:a16="http://schemas.microsoft.com/office/drawing/2014/main" xmlns="" val="859389829"/>
                    </a:ext>
                  </a:extLst>
                </a:gridCol>
              </a:tblGrid>
              <a:tr h="7721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 Participation and Civil Society Engagement</a:t>
                      </a:r>
                      <a:endParaRPr lang="en-US" sz="14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extLst>
                  <a:ext uri="{0D108BD9-81ED-4DB2-BD59-A6C34878D82A}">
                    <a16:rowId xmlns:a16="http://schemas.microsoft.com/office/drawing/2014/main" xmlns="" val="7750017"/>
                  </a:ext>
                </a:extLst>
              </a:tr>
              <a:tr h="4575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Engagement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 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 and CSOs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extLst>
                  <a:ext uri="{0D108BD9-81ED-4DB2-BD59-A6C34878D82A}">
                    <a16:rowId xmlns:a16="http://schemas.microsoft.com/office/drawing/2014/main" xmlns="" val="1442471355"/>
                  </a:ext>
                </a:extLst>
              </a:tr>
              <a:tr h="5901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4.1.1.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civil society involved in the implementation of the idea?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What CSOs will participate?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  <a:endParaRPr lang="en-US" sz="14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extLst>
                  <a:ext uri="{0D108BD9-81ED-4DB2-BD59-A6C34878D82A}">
                    <a16:rowId xmlns:a16="http://schemas.microsoft.com/office/drawing/2014/main" xmlns="" val="2909564148"/>
                  </a:ext>
                </a:extLst>
              </a:tr>
              <a:tr h="7149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4.1.2.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Does civil society take on a leadership role in implementing the idea?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What CSOs will be partners on the implementation of the idea?  </a:t>
                      </a:r>
                      <a:b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What role will the CSOs partners have?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  <a:endParaRPr lang="en-US" sz="14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extLst>
                  <a:ext uri="{0D108BD9-81ED-4DB2-BD59-A6C34878D82A}">
                    <a16:rowId xmlns:a16="http://schemas.microsoft.com/office/drawing/2014/main" xmlns="" val="856620704"/>
                  </a:ext>
                </a:extLst>
              </a:tr>
              <a:tr h="5901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4.1.3.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what extent did citizens and civil society participate in developing the idea?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Was the idea proposed by an CSO or citizen? </a:t>
                      </a:r>
                      <a:b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Did an CSO or citizen develop the idea further?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  <a:endParaRPr lang="en-US" sz="14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extLst>
                  <a:ext uri="{0D108BD9-81ED-4DB2-BD59-A6C34878D82A}">
                    <a16:rowId xmlns:a16="http://schemas.microsoft.com/office/drawing/2014/main" xmlns="" val="883462389"/>
                  </a:ext>
                </a:extLst>
              </a:tr>
              <a:tr h="4976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Diversity of participants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extLst>
                  <a:ext uri="{0D108BD9-81ED-4DB2-BD59-A6C34878D82A}">
                    <a16:rowId xmlns:a16="http://schemas.microsoft.com/office/drawing/2014/main" xmlns="" val="850321481"/>
                  </a:ext>
                </a:extLst>
              </a:tr>
              <a:tr h="5901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4.2.1.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 the organizations designing the idea represent a diverse array of viewpoints?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</a:t>
                      </a:r>
                      <a:endParaRPr lang="en-US" sz="14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extLst>
                  <a:ext uri="{0D108BD9-81ED-4DB2-BD59-A6C34878D82A}">
                    <a16:rowId xmlns:a16="http://schemas.microsoft.com/office/drawing/2014/main" xmlns="" val="1923003111"/>
                  </a:ext>
                </a:extLst>
              </a:tr>
              <a:tr h="5901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4.2.2.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there diversity in the size of organizations, types of organizations and organization objectives?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</a:t>
                      </a:r>
                      <a:endParaRPr lang="en-US" sz="14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extLst>
                  <a:ext uri="{0D108BD9-81ED-4DB2-BD59-A6C34878D82A}">
                    <a16:rowId xmlns:a16="http://schemas.microsoft.com/office/drawing/2014/main" xmlns="" val="1626494339"/>
                  </a:ext>
                </a:extLst>
              </a:tr>
              <a:tr h="4976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Opportunities for Responses</a:t>
                      </a:r>
                      <a:endParaRPr lang="en-US" sz="14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extLst>
                  <a:ext uri="{0D108BD9-81ED-4DB2-BD59-A6C34878D82A}">
                    <a16:rowId xmlns:a16="http://schemas.microsoft.com/office/drawing/2014/main" xmlns="" val="479277177"/>
                  </a:ext>
                </a:extLst>
              </a:tr>
              <a:tr h="4976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4.3.1.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 participants provide general recommendations and feedback on the idea?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extLst>
                  <a:ext uri="{0D108BD9-81ED-4DB2-BD59-A6C34878D82A}">
                    <a16:rowId xmlns:a16="http://schemas.microsoft.com/office/drawing/2014/main" xmlns="" val="4047942172"/>
                  </a:ext>
                </a:extLst>
              </a:tr>
              <a:tr h="4976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4.3.2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 participants provide feedback anonymously on sensitive topics?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88" marR="6588" marT="6588" marB="0" anchor="ctr"/>
                </a:tc>
                <a:extLst>
                  <a:ext uri="{0D108BD9-81ED-4DB2-BD59-A6C34878D82A}">
                    <a16:rowId xmlns:a16="http://schemas.microsoft.com/office/drawing/2014/main" xmlns="" val="979126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780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514357"/>
              </p:ext>
            </p:extLst>
          </p:nvPr>
        </p:nvGraphicFramePr>
        <p:xfrm>
          <a:off x="10510" y="2"/>
          <a:ext cx="12181490" cy="6953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883">
                  <a:extLst>
                    <a:ext uri="{9D8B030D-6E8A-4147-A177-3AD203B41FA5}">
                      <a16:colId xmlns:a16="http://schemas.microsoft.com/office/drawing/2014/main" xmlns="" val="3705306855"/>
                    </a:ext>
                  </a:extLst>
                </a:gridCol>
                <a:gridCol w="667374">
                  <a:extLst>
                    <a:ext uri="{9D8B030D-6E8A-4147-A177-3AD203B41FA5}">
                      <a16:colId xmlns:a16="http://schemas.microsoft.com/office/drawing/2014/main" xmlns="" val="3872543770"/>
                    </a:ext>
                  </a:extLst>
                </a:gridCol>
                <a:gridCol w="373150">
                  <a:extLst>
                    <a:ext uri="{9D8B030D-6E8A-4147-A177-3AD203B41FA5}">
                      <a16:colId xmlns:a16="http://schemas.microsoft.com/office/drawing/2014/main" xmlns="" val="1110005266"/>
                    </a:ext>
                  </a:extLst>
                </a:gridCol>
                <a:gridCol w="2616988">
                  <a:extLst>
                    <a:ext uri="{9D8B030D-6E8A-4147-A177-3AD203B41FA5}">
                      <a16:colId xmlns:a16="http://schemas.microsoft.com/office/drawing/2014/main" xmlns="" val="2954420899"/>
                    </a:ext>
                  </a:extLst>
                </a:gridCol>
                <a:gridCol w="2545875">
                  <a:extLst>
                    <a:ext uri="{9D8B030D-6E8A-4147-A177-3AD203B41FA5}">
                      <a16:colId xmlns:a16="http://schemas.microsoft.com/office/drawing/2014/main" xmlns="" val="1933876923"/>
                    </a:ext>
                  </a:extLst>
                </a:gridCol>
                <a:gridCol w="1649365">
                  <a:extLst>
                    <a:ext uri="{9D8B030D-6E8A-4147-A177-3AD203B41FA5}">
                      <a16:colId xmlns:a16="http://schemas.microsoft.com/office/drawing/2014/main" xmlns="" val="4154110488"/>
                    </a:ext>
                  </a:extLst>
                </a:gridCol>
                <a:gridCol w="1649365">
                  <a:extLst>
                    <a:ext uri="{9D8B030D-6E8A-4147-A177-3AD203B41FA5}">
                      <a16:colId xmlns:a16="http://schemas.microsoft.com/office/drawing/2014/main" xmlns="" val="3843741295"/>
                    </a:ext>
                  </a:extLst>
                </a:gridCol>
                <a:gridCol w="2290490">
                  <a:extLst>
                    <a:ext uri="{9D8B030D-6E8A-4147-A177-3AD203B41FA5}">
                      <a16:colId xmlns:a16="http://schemas.microsoft.com/office/drawing/2014/main" xmlns="" val="3506516489"/>
                    </a:ext>
                  </a:extLst>
                </a:gridCol>
              </a:tblGrid>
              <a:tr h="4709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Feasibility</a:t>
                      </a:r>
                      <a:endParaRPr lang="en-US" sz="14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06" marR="6106" marT="6106" marB="0" anchor="ctr"/>
                </a:tc>
                <a:extLst>
                  <a:ext uri="{0D108BD9-81ED-4DB2-BD59-A6C34878D82A}">
                    <a16:rowId xmlns:a16="http://schemas.microsoft.com/office/drawing/2014/main" xmlns="" val="4099102391"/>
                  </a:ext>
                </a:extLst>
              </a:tr>
              <a:tr h="2586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Feasibility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06" marR="6106" marT="6106" marB="0" anchor="ctr"/>
                </a:tc>
                <a:extLst>
                  <a:ext uri="{0D108BD9-81ED-4DB2-BD59-A6C34878D82A}">
                    <a16:rowId xmlns:a16="http://schemas.microsoft.com/office/drawing/2014/main" xmlns="" val="3512843273"/>
                  </a:ext>
                </a:extLst>
              </a:tr>
              <a:tr h="4095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5.1.1.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 existing agencies and CSOs have the expertise required to implement this idea?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What expertise is required from the government agencies? • what expertise is required from partnering CSOs?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  <a:endParaRPr lang="en-US" sz="14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extLst>
                  <a:ext uri="{0D108BD9-81ED-4DB2-BD59-A6C34878D82A}">
                    <a16:rowId xmlns:a16="http://schemas.microsoft.com/office/drawing/2014/main" xmlns="" val="4268364701"/>
                  </a:ext>
                </a:extLst>
              </a:tr>
              <a:tr h="4095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5.1.2.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additional expertise or technical support required?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What additional expertise is required?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  <a:endParaRPr lang="en-US" sz="14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extLst>
                  <a:ext uri="{0D108BD9-81ED-4DB2-BD59-A6C34878D82A}">
                    <a16:rowId xmlns:a16="http://schemas.microsoft.com/office/drawing/2014/main" xmlns="" val="1173978115"/>
                  </a:ext>
                </a:extLst>
              </a:tr>
              <a:tr h="4095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extLst>
                  <a:ext uri="{0D108BD9-81ED-4DB2-BD59-A6C34878D82A}">
                    <a16:rowId xmlns:a16="http://schemas.microsoft.com/office/drawing/2014/main" xmlns="" val="1265851200"/>
                  </a:ext>
                </a:extLst>
              </a:tr>
              <a:tr h="2948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Potential for Securing Resources for Implementation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extLst>
                  <a:ext uri="{0D108BD9-81ED-4DB2-BD59-A6C34878D82A}">
                    <a16:rowId xmlns:a16="http://schemas.microsoft.com/office/drawing/2014/main" xmlns="" val="1336261279"/>
                  </a:ext>
                </a:extLst>
              </a:tr>
              <a:tr h="4095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5.2.1.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the scale of the financial resources required for the project?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Can the costs and needs of the project be spread out over time?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  <a:endParaRPr lang="en-US" sz="14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extLst>
                  <a:ext uri="{0D108BD9-81ED-4DB2-BD59-A6C34878D82A}">
                    <a16:rowId xmlns:a16="http://schemas.microsoft.com/office/drawing/2014/main" xmlns="" val="853163463"/>
                  </a:ext>
                </a:extLst>
              </a:tr>
              <a:tr h="5780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5.2.2.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resources are available for the idea?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Under what ministries, projects, international donors may these funds be available?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  <a:endParaRPr lang="en-US" sz="14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extLst>
                  <a:ext uri="{0D108BD9-81ED-4DB2-BD59-A6C34878D82A}">
                    <a16:rowId xmlns:a16="http://schemas.microsoft.com/office/drawing/2014/main" xmlns="" val="2641195184"/>
                  </a:ext>
                </a:extLst>
              </a:tr>
              <a:tr h="4095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5.2.3.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additional resources are required?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where can these resources be potentially sourced from?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  <a:endParaRPr lang="en-US" sz="14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extLst>
                  <a:ext uri="{0D108BD9-81ED-4DB2-BD59-A6C34878D82A}">
                    <a16:rowId xmlns:a16="http://schemas.microsoft.com/office/drawing/2014/main" xmlns="" val="563865507"/>
                  </a:ext>
                </a:extLst>
              </a:tr>
              <a:tr h="5780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5.2.4.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is the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likelyhood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obtaining the full financial resources required for implementation?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extLst>
                  <a:ext uri="{0D108BD9-81ED-4DB2-BD59-A6C34878D82A}">
                    <a16:rowId xmlns:a16="http://schemas.microsoft.com/office/drawing/2014/main" xmlns="" val="1510111387"/>
                  </a:ext>
                </a:extLst>
              </a:tr>
              <a:tr h="3562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Political Feasibility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06" marR="6106" marT="6106" marB="0" anchor="ctr"/>
                </a:tc>
                <a:extLst>
                  <a:ext uri="{0D108BD9-81ED-4DB2-BD59-A6C34878D82A}">
                    <a16:rowId xmlns:a16="http://schemas.microsoft.com/office/drawing/2014/main" xmlns="" val="3687544620"/>
                  </a:ext>
                </a:extLst>
              </a:tr>
              <a:tr h="9457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5.3.1.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the legislative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framework 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sufficient to support the idea?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06" marR="6106" marT="6106" marB="0" anchor="ctr"/>
                </a:tc>
                <a:extLst>
                  <a:ext uri="{0D108BD9-81ED-4DB2-BD59-A6C34878D82A}">
                    <a16:rowId xmlns:a16="http://schemas.microsoft.com/office/drawing/2014/main" xmlns="" val="635806550"/>
                  </a:ext>
                </a:extLst>
              </a:tr>
              <a:tr h="3874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5.3.2.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 there any special interest groups, political parties or CSOs that will object to the idea?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06" marR="6106" marT="6106" marB="0" anchor="ctr"/>
                </a:tc>
                <a:extLst>
                  <a:ext uri="{0D108BD9-81ED-4DB2-BD59-A6C34878D82A}">
                    <a16:rowId xmlns:a16="http://schemas.microsoft.com/office/drawing/2014/main" xmlns="" val="4173683321"/>
                  </a:ext>
                </a:extLst>
              </a:tr>
              <a:tr h="4095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06" marR="6106" marT="6106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06" marR="6106" marT="610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06" marR="6106" marT="61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7030A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06" marR="6106" marT="6106" marB="0" anchor="ctr"/>
                </a:tc>
                <a:extLst>
                  <a:ext uri="{0D108BD9-81ED-4DB2-BD59-A6C34878D82A}">
                    <a16:rowId xmlns:a16="http://schemas.microsoft.com/office/drawing/2014/main" xmlns="" val="3236209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282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jona.karapinjalli@drejtesia.gov.al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8" name="Picture 8" descr="Hotel Hideaway Beach Resort | Contact 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103"/>
            <a:ext cx="4067503" cy="1632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50" name="Picture 10" descr="Fearful Symmetry: Can We Solve Ideal Lattice Problems Efficiently? - ppt  video online downlo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52" y="1737359"/>
            <a:ext cx="11098924" cy="455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Ministria e Drejtësisë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526" y="157655"/>
            <a:ext cx="950860" cy="704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219</TotalTime>
  <Words>935</Words>
  <Application>Microsoft Office PowerPoint</Application>
  <PresentationFormat>Widescreen</PresentationFormat>
  <Paragraphs>287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Calibri Light</vt:lpstr>
      <vt:lpstr>Cambria</vt:lpstr>
      <vt:lpstr>Times New Roman</vt:lpstr>
      <vt:lpstr>Wingdings</vt:lpstr>
      <vt:lpstr>Retrospect</vt:lpstr>
      <vt:lpstr>Plani i Veprimit të Partneritetit për Qeverisje të Hapur (PQH) 2020-2022</vt:lpstr>
      <vt:lpstr>Plani i Veprimit të Partneritetit për Qeverisje të Hapur 2020-2022</vt:lpstr>
      <vt:lpstr>Plani i Veprimit të Partneritetit për Qeverisje të Hapur 2020-2022  Komponenti IV: Qeverisje e Hapur për Luftën Kundër Korrupsionit (Beneficial Ownership;  Planet e Integritetit)</vt:lpstr>
      <vt:lpstr>PowerPoint Presentation</vt:lpstr>
      <vt:lpstr>PowerPoint Presentation</vt:lpstr>
      <vt:lpstr>MATRICA  E PRIORITIZIMIT</vt:lpstr>
      <vt:lpstr>PowerPoint Presentation</vt:lpstr>
      <vt:lpstr>PowerPoint Presentation</vt:lpstr>
      <vt:lpstr>jona.karapinjalli@drejtesia.gov.al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Programi i Qeverisjes së Hapur (PQH)</dc:title>
  <dc:creator>Jona Karapinjalli</dc:creator>
  <cp:lastModifiedBy>Rovena Pregja</cp:lastModifiedBy>
  <cp:revision>22</cp:revision>
  <dcterms:created xsi:type="dcterms:W3CDTF">2020-09-24T09:59:11Z</dcterms:created>
  <dcterms:modified xsi:type="dcterms:W3CDTF">2020-09-24T14:11:38Z</dcterms:modified>
</cp:coreProperties>
</file>